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7" r:id="rId4"/>
    <p:sldId id="262" r:id="rId5"/>
    <p:sldId id="263" r:id="rId6"/>
    <p:sldId id="264" r:id="rId7"/>
    <p:sldId id="277" r:id="rId8"/>
    <p:sldId id="278" r:id="rId9"/>
    <p:sldId id="275" r:id="rId10"/>
    <p:sldId id="276" r:id="rId11"/>
    <p:sldId id="270" r:id="rId12"/>
    <p:sldId id="271" r:id="rId13"/>
    <p:sldId id="273" r:id="rId14"/>
    <p:sldId id="280" r:id="rId15"/>
    <p:sldId id="279" r:id="rId16"/>
    <p:sldId id="265" r:id="rId17"/>
    <p:sldId id="266" r:id="rId18"/>
    <p:sldId id="268" r:id="rId19"/>
    <p:sldId id="267" r:id="rId20"/>
    <p:sldId id="281" r:id="rId21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C48E"/>
    <a:srgbClr val="14E084"/>
    <a:srgbClr val="49B776"/>
    <a:srgbClr val="44EE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05" autoAdjust="0"/>
  </p:normalViewPr>
  <p:slideViewPr>
    <p:cSldViewPr snapToGrid="0">
      <p:cViewPr varScale="1">
        <p:scale>
          <a:sx n="74" d="100"/>
          <a:sy n="74" d="100"/>
        </p:scale>
        <p:origin x="-1278" y="-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938CE-4EB8-45A5-9B84-98CEB804161B}" type="datetimeFigureOut">
              <a:rPr lang="nb-NO" smtClean="0"/>
              <a:t>29.03.2017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6E3422-3415-48A5-B506-B680A96E8F5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7090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5691" y="1606032"/>
            <a:ext cx="7934325" cy="861791"/>
          </a:xfrm>
        </p:spPr>
        <p:txBody>
          <a:bodyPr/>
          <a:lstStyle>
            <a:lvl1pPr>
              <a:defRPr>
                <a:latin typeface="Franklin Gothic Demi" panose="020B0703020102020204" pitchFamily="34" charset="0"/>
              </a:defRPr>
            </a:lvl1pPr>
          </a:lstStyle>
          <a:p>
            <a:r>
              <a:rPr lang="en-US" dirty="0" err="1" smtClean="0"/>
              <a:t>Tittel</a:t>
            </a:r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921477" y="186154"/>
            <a:ext cx="1053846" cy="347241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fld id="{E03CF3AF-E09F-43FD-BAC9-F98D1076968B}" type="datetimeFigureOut">
              <a:rPr lang="nb-NO" smtClean="0"/>
              <a:pPr/>
              <a:t>29.03.2017</a:t>
            </a:fld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074" y="5033641"/>
            <a:ext cx="1986942" cy="1502128"/>
          </a:xfrm>
          <a:prstGeom prst="rect">
            <a:avLst/>
          </a:prstGeom>
        </p:spPr>
      </p:pic>
      <p:sp>
        <p:nvSpPr>
          <p:cNvPr id="5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468787" y="5070822"/>
            <a:ext cx="4178665" cy="406283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2000" b="0">
                <a:latin typeface="+mj-lt"/>
              </a:defRPr>
            </a:lvl1pPr>
            <a:lvl2pPr marL="457189" indent="0" algn="r">
              <a:lnSpc>
                <a:spcPct val="100000"/>
              </a:lnSpc>
              <a:buNone/>
              <a:defRPr sz="1800"/>
            </a:lvl2pPr>
            <a:lvl3pPr marL="914377" indent="0" algn="r">
              <a:buNone/>
              <a:defRPr sz="1600"/>
            </a:lvl3pPr>
            <a:lvl4pPr marL="1371566" indent="0" algn="r">
              <a:buNone/>
              <a:defRPr sz="1600"/>
            </a:lvl4pPr>
            <a:lvl5pPr marL="1828754" indent="0" algn="r">
              <a:buNone/>
              <a:defRPr sz="1600"/>
            </a:lvl5pPr>
          </a:lstStyle>
          <a:p>
            <a:pPr lvl="0"/>
            <a:r>
              <a:rPr lang="en-US" dirty="0" smtClean="0"/>
              <a:t>Kari </a:t>
            </a:r>
            <a:r>
              <a:rPr lang="en-US" dirty="0" err="1" smtClean="0"/>
              <a:t>Nordmann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45692" y="2526677"/>
            <a:ext cx="7934325" cy="579437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dirty="0" err="1" smtClean="0"/>
              <a:t>Undertittel</a:t>
            </a:r>
            <a:r>
              <a:rPr lang="en-US" dirty="0" smtClean="0"/>
              <a:t>, </a:t>
            </a:r>
            <a:r>
              <a:rPr lang="en-US" dirty="0" err="1" smtClean="0"/>
              <a:t>sted</a:t>
            </a:r>
            <a:r>
              <a:rPr lang="en-US" dirty="0" smtClean="0"/>
              <a:t>, </a:t>
            </a:r>
            <a:r>
              <a:rPr lang="en-US" dirty="0" err="1" smtClean="0"/>
              <a:t>e.l</a:t>
            </a:r>
            <a:r>
              <a:rPr lang="en-US" dirty="0" smtClean="0"/>
              <a:t>.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145223" y="5486100"/>
            <a:ext cx="2502229" cy="260247"/>
          </a:xfrm>
        </p:spPr>
        <p:txBody>
          <a:bodyPr>
            <a:normAutofit/>
          </a:bodyPr>
          <a:lstStyle>
            <a:lvl1pPr algn="r">
              <a:defRPr sz="1400">
                <a:latin typeface="+mj-lt"/>
              </a:defRPr>
            </a:lvl1pPr>
          </a:lstStyle>
          <a:p>
            <a:pPr lvl="0"/>
            <a:r>
              <a:rPr lang="en-US" dirty="0" err="1" smtClean="0"/>
              <a:t>Forsker</a:t>
            </a:r>
            <a:r>
              <a:rPr lang="en-US" dirty="0" smtClean="0"/>
              <a:t> 1</a:t>
            </a:r>
            <a:endParaRPr lang="nb-NO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2400889" y="5767914"/>
            <a:ext cx="4246564" cy="316202"/>
          </a:xfrm>
        </p:spPr>
        <p:txBody>
          <a:bodyPr/>
          <a:lstStyle>
            <a:lvl1pPr algn="r">
              <a:defRPr sz="1400"/>
            </a:lvl1pPr>
          </a:lstStyle>
          <a:p>
            <a:pPr lvl="0"/>
            <a:r>
              <a:rPr lang="en-US" dirty="0" err="1" smtClean="0"/>
              <a:t>Avdeling</a:t>
            </a:r>
            <a:r>
              <a:rPr lang="en-US" dirty="0" smtClean="0"/>
              <a:t> for </a:t>
            </a:r>
            <a:r>
              <a:rPr lang="en-US" dirty="0" err="1" smtClean="0"/>
              <a:t>viktig</a:t>
            </a:r>
            <a:r>
              <a:rPr lang="en-US" dirty="0" smtClean="0"/>
              <a:t> </a:t>
            </a:r>
            <a:r>
              <a:rPr lang="en-US" dirty="0" err="1" smtClean="0"/>
              <a:t>forskning</a:t>
            </a:r>
            <a:r>
              <a:rPr lang="en-US" dirty="0" smtClean="0"/>
              <a:t/>
            </a:r>
            <a:br>
              <a:rPr lang="en-US" dirty="0" smtClean="0"/>
            </a:br>
            <a:endParaRPr lang="nb-NO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4788690" y="5999975"/>
            <a:ext cx="1858762" cy="257660"/>
          </a:xfrm>
        </p:spPr>
        <p:txBody>
          <a:bodyPr>
            <a:normAutofit/>
          </a:bodyPr>
          <a:lstStyle>
            <a:lvl1pPr algn="r">
              <a:defRPr sz="1200"/>
            </a:lvl1pPr>
          </a:lstStyle>
          <a:p>
            <a:pPr lvl="0"/>
            <a:r>
              <a:rPr lang="en-US" dirty="0" smtClean="0"/>
              <a:t>Tlf: 67 23 50 00</a:t>
            </a:r>
            <a:endParaRPr lang="nb-NO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2400889" y="6276148"/>
            <a:ext cx="4246563" cy="219592"/>
          </a:xfrm>
        </p:spPr>
        <p:txBody>
          <a:bodyPr>
            <a:normAutofit/>
          </a:bodyPr>
          <a:lstStyle>
            <a:lvl1pPr algn="r">
              <a:defRPr sz="1200"/>
            </a:lvl1pPr>
          </a:lstStyle>
          <a:p>
            <a:pPr lvl="0"/>
            <a:r>
              <a:rPr lang="en-US" dirty="0" smtClean="0"/>
              <a:t>kari.nordmann@nibr.hioa.no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004913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h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532" y="5672832"/>
            <a:ext cx="1155244" cy="923278"/>
          </a:xfrm>
          <a:prstGeom prst="rect">
            <a:avLst/>
          </a:prstGeom>
        </p:spPr>
      </p:pic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50920" y="1136343"/>
            <a:ext cx="7474998" cy="545976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err="1" smtClean="0"/>
              <a:t>Tekst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51034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hvit to kolon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532" y="5672832"/>
            <a:ext cx="1155244" cy="923278"/>
          </a:xfrm>
          <a:prstGeom prst="rect">
            <a:avLst/>
          </a:prstGeom>
        </p:spPr>
      </p:pic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50920" y="1136343"/>
            <a:ext cx="3480047" cy="545976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err="1" smtClean="0"/>
              <a:t>Tekst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770051" y="1136343"/>
            <a:ext cx="3846990" cy="545976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err="1" smtClean="0"/>
              <a:t>Tekst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11527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hvit tabe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532" y="5672832"/>
            <a:ext cx="1155244" cy="923278"/>
          </a:xfrm>
          <a:prstGeom prst="rect">
            <a:avLst/>
          </a:prstGeom>
        </p:spPr>
      </p:pic>
      <p:sp>
        <p:nvSpPr>
          <p:cNvPr id="10" name="Table Placeholder 9"/>
          <p:cNvSpPr>
            <a:spLocks noGrp="1"/>
          </p:cNvSpPr>
          <p:nvPr>
            <p:ph type="tbl" sz="quarter" idx="11" hasCustomPrompt="1"/>
          </p:nvPr>
        </p:nvSpPr>
        <p:spPr>
          <a:xfrm>
            <a:off x="1625322" y="1464816"/>
            <a:ext cx="5760899" cy="3870663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Tabell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09029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s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5691" y="1606032"/>
            <a:ext cx="7934325" cy="861791"/>
          </a:xfrm>
        </p:spPr>
        <p:txBody>
          <a:bodyPr/>
          <a:lstStyle>
            <a:lvl1pPr>
              <a:defRPr>
                <a:latin typeface="Franklin Gothic Demi" panose="020B0703020102020204" pitchFamily="34" charset="0"/>
              </a:defRPr>
            </a:lvl1pPr>
          </a:lstStyle>
          <a:p>
            <a:r>
              <a:rPr lang="en-US" dirty="0" err="1" smtClean="0"/>
              <a:t>Tittel</a:t>
            </a:r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921477" y="186154"/>
            <a:ext cx="1053846" cy="347241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fld id="{E03CF3AF-E09F-43FD-BAC9-F98D1076968B}" type="datetimeFigureOut">
              <a:rPr lang="nb-NO" smtClean="0"/>
              <a:pPr/>
              <a:t>29.03.2017</a:t>
            </a:fld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074" y="5033641"/>
            <a:ext cx="1986942" cy="1502128"/>
          </a:xfrm>
          <a:prstGeom prst="rect">
            <a:avLst/>
          </a:prstGeom>
        </p:spPr>
      </p:pic>
      <p:sp>
        <p:nvSpPr>
          <p:cNvPr id="5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468787" y="5070822"/>
            <a:ext cx="4178665" cy="406283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2000" b="0">
                <a:latin typeface="+mj-lt"/>
              </a:defRPr>
            </a:lvl1pPr>
            <a:lvl2pPr marL="457189" indent="0" algn="r">
              <a:lnSpc>
                <a:spcPct val="100000"/>
              </a:lnSpc>
              <a:buNone/>
              <a:defRPr sz="1800"/>
            </a:lvl2pPr>
            <a:lvl3pPr marL="914377" indent="0" algn="r">
              <a:buNone/>
              <a:defRPr sz="1600"/>
            </a:lvl3pPr>
            <a:lvl4pPr marL="1371566" indent="0" algn="r">
              <a:buNone/>
              <a:defRPr sz="1600"/>
            </a:lvl4pPr>
            <a:lvl5pPr marL="1828754" indent="0" algn="r">
              <a:buNone/>
              <a:defRPr sz="1600"/>
            </a:lvl5pPr>
          </a:lstStyle>
          <a:p>
            <a:pPr lvl="0"/>
            <a:r>
              <a:rPr lang="en-US" dirty="0" smtClean="0"/>
              <a:t>Kari </a:t>
            </a:r>
            <a:r>
              <a:rPr lang="en-US" dirty="0" err="1" smtClean="0"/>
              <a:t>Nordmann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45692" y="2526677"/>
            <a:ext cx="7934325" cy="579437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dirty="0" err="1" smtClean="0"/>
              <a:t>Undertittel</a:t>
            </a:r>
            <a:r>
              <a:rPr lang="en-US" dirty="0" smtClean="0"/>
              <a:t>, </a:t>
            </a:r>
            <a:r>
              <a:rPr lang="en-US" dirty="0" err="1" smtClean="0"/>
              <a:t>sted</a:t>
            </a:r>
            <a:r>
              <a:rPr lang="en-US" dirty="0" smtClean="0"/>
              <a:t>, </a:t>
            </a:r>
            <a:r>
              <a:rPr lang="en-US" dirty="0" err="1" smtClean="0"/>
              <a:t>e.l</a:t>
            </a:r>
            <a:r>
              <a:rPr lang="en-US" dirty="0" smtClean="0"/>
              <a:t>.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145223" y="5486100"/>
            <a:ext cx="2502229" cy="260247"/>
          </a:xfrm>
        </p:spPr>
        <p:txBody>
          <a:bodyPr>
            <a:normAutofit/>
          </a:bodyPr>
          <a:lstStyle>
            <a:lvl1pPr algn="r">
              <a:defRPr sz="1400">
                <a:latin typeface="+mj-lt"/>
              </a:defRPr>
            </a:lvl1pPr>
          </a:lstStyle>
          <a:p>
            <a:pPr lvl="0"/>
            <a:r>
              <a:rPr lang="en-US" dirty="0" err="1" smtClean="0"/>
              <a:t>Forsker</a:t>
            </a:r>
            <a:r>
              <a:rPr lang="en-US" dirty="0" smtClean="0"/>
              <a:t> 1</a:t>
            </a:r>
            <a:endParaRPr lang="nb-NO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2400889" y="5767914"/>
            <a:ext cx="4246564" cy="316202"/>
          </a:xfrm>
        </p:spPr>
        <p:txBody>
          <a:bodyPr/>
          <a:lstStyle>
            <a:lvl1pPr algn="r">
              <a:defRPr sz="1400"/>
            </a:lvl1pPr>
          </a:lstStyle>
          <a:p>
            <a:pPr lvl="0"/>
            <a:r>
              <a:rPr lang="en-US" dirty="0" err="1" smtClean="0"/>
              <a:t>Avdeling</a:t>
            </a:r>
            <a:r>
              <a:rPr lang="en-US" dirty="0" smtClean="0"/>
              <a:t> for </a:t>
            </a:r>
            <a:r>
              <a:rPr lang="en-US" dirty="0" err="1" smtClean="0"/>
              <a:t>viktig</a:t>
            </a:r>
            <a:r>
              <a:rPr lang="en-US" dirty="0" smtClean="0"/>
              <a:t> </a:t>
            </a:r>
            <a:r>
              <a:rPr lang="en-US" dirty="0" err="1" smtClean="0"/>
              <a:t>forskning</a:t>
            </a:r>
            <a:r>
              <a:rPr lang="en-US" dirty="0" smtClean="0"/>
              <a:t/>
            </a:r>
            <a:br>
              <a:rPr lang="en-US" dirty="0" smtClean="0"/>
            </a:br>
            <a:endParaRPr lang="nb-NO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4788690" y="5999975"/>
            <a:ext cx="1858762" cy="257660"/>
          </a:xfrm>
        </p:spPr>
        <p:txBody>
          <a:bodyPr>
            <a:normAutofit/>
          </a:bodyPr>
          <a:lstStyle>
            <a:lvl1pPr algn="r">
              <a:defRPr sz="1200"/>
            </a:lvl1pPr>
          </a:lstStyle>
          <a:p>
            <a:pPr lvl="0"/>
            <a:r>
              <a:rPr lang="en-US" dirty="0" smtClean="0"/>
              <a:t>Tlf: 67 23 50 00</a:t>
            </a:r>
            <a:endParaRPr lang="nb-NO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2400889" y="6276148"/>
            <a:ext cx="4246563" cy="219592"/>
          </a:xfrm>
        </p:spPr>
        <p:txBody>
          <a:bodyPr>
            <a:normAutofit/>
          </a:bodyPr>
          <a:lstStyle>
            <a:lvl1pPr algn="r">
              <a:defRPr sz="1200"/>
            </a:lvl1pPr>
          </a:lstStyle>
          <a:p>
            <a:pPr lvl="0"/>
            <a:r>
              <a:rPr lang="en-US" dirty="0" smtClean="0"/>
              <a:t>kari.nordmann@nibr.hioa.no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42702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nnstripe NIB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94846" y="1040493"/>
            <a:ext cx="1053846" cy="353301"/>
          </a:xfrm>
        </p:spPr>
        <p:txBody>
          <a:bodyPr/>
          <a:lstStyle/>
          <a:p>
            <a:fld id="{E03CF3AF-E09F-43FD-BAC9-F98D1076968B}" type="datetimeFigureOut">
              <a:rPr lang="nb-NO" smtClean="0"/>
              <a:t>29.03.2017</a:t>
            </a:fld>
            <a:endParaRPr lang="nb-NO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65735" y="178701"/>
            <a:ext cx="8782957" cy="861791"/>
          </a:xfrm>
        </p:spPr>
        <p:txBody>
          <a:bodyPr/>
          <a:lstStyle>
            <a:lvl1pPr>
              <a:defRPr>
                <a:latin typeface="Franklin Gothic Demi" panose="020B0703020102020204" pitchFamily="34" charset="0"/>
              </a:defRPr>
            </a:lvl1pPr>
          </a:lstStyle>
          <a:p>
            <a:r>
              <a:rPr lang="en-US" dirty="0" err="1" smtClean="0"/>
              <a:t>Tittel</a:t>
            </a:r>
            <a:endParaRPr lang="nb-NO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165736" y="1393794"/>
            <a:ext cx="8782956" cy="4687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 err="1" smtClean="0"/>
              <a:t>Tekst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46426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nnstripe tabe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65735" y="178701"/>
            <a:ext cx="8782957" cy="861791"/>
          </a:xfrm>
        </p:spPr>
        <p:txBody>
          <a:bodyPr/>
          <a:lstStyle>
            <a:lvl1pPr>
              <a:defRPr>
                <a:latin typeface="Franklin Gothic Demi" panose="020B0703020102020204" pitchFamily="34" charset="0"/>
              </a:defRPr>
            </a:lvl1pPr>
          </a:lstStyle>
          <a:p>
            <a:r>
              <a:rPr lang="en-US" dirty="0" err="1" smtClean="0"/>
              <a:t>Tittel</a:t>
            </a:r>
            <a:endParaRPr lang="nb-NO" dirty="0"/>
          </a:p>
        </p:txBody>
      </p:sp>
      <p:sp>
        <p:nvSpPr>
          <p:cNvPr id="7" name="Table Placeholder 9"/>
          <p:cNvSpPr>
            <a:spLocks noGrp="1"/>
          </p:cNvSpPr>
          <p:nvPr>
            <p:ph type="tbl" sz="quarter" idx="11" hasCustomPrompt="1"/>
          </p:nvPr>
        </p:nvSpPr>
        <p:spPr>
          <a:xfrm>
            <a:off x="1403380" y="1669003"/>
            <a:ext cx="5760899" cy="3870663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Tabell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64216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nnmerk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94846" y="1040493"/>
            <a:ext cx="1053846" cy="353301"/>
          </a:xfrm>
        </p:spPr>
        <p:txBody>
          <a:bodyPr/>
          <a:lstStyle/>
          <a:p>
            <a:fld id="{E03CF3AF-E09F-43FD-BAC9-F98D1076968B}" type="datetimeFigureOut">
              <a:rPr lang="nb-NO" smtClean="0"/>
              <a:t>29.03.2017</a:t>
            </a:fld>
            <a:endParaRPr lang="nb-NO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65735" y="178701"/>
            <a:ext cx="8782957" cy="861791"/>
          </a:xfrm>
        </p:spPr>
        <p:txBody>
          <a:bodyPr/>
          <a:lstStyle>
            <a:lvl1pPr>
              <a:defRPr>
                <a:latin typeface="Franklin Gothic Demi" panose="020B0703020102020204" pitchFamily="34" charset="0"/>
              </a:defRPr>
            </a:lvl1pPr>
          </a:lstStyle>
          <a:p>
            <a:r>
              <a:rPr lang="en-US" dirty="0" err="1" smtClean="0"/>
              <a:t>Tittel</a:t>
            </a:r>
            <a:endParaRPr lang="nb-NO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165736" y="1393794"/>
            <a:ext cx="8782956" cy="4687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 err="1" smtClean="0"/>
              <a:t>Tekst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96513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nnmerke tabe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ble Placeholder 9"/>
          <p:cNvSpPr>
            <a:spLocks noGrp="1"/>
          </p:cNvSpPr>
          <p:nvPr>
            <p:ph type="tbl" sz="quarter" idx="11" hasCustomPrompt="1"/>
          </p:nvPr>
        </p:nvSpPr>
        <p:spPr>
          <a:xfrm>
            <a:off x="1385625" y="1109709"/>
            <a:ext cx="5760899" cy="3870663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Tabell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42268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nnmerke to kolonn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85232" y="197690"/>
            <a:ext cx="8789647" cy="861791"/>
          </a:xfrm>
        </p:spPr>
        <p:txBody>
          <a:bodyPr/>
          <a:lstStyle>
            <a:lvl1pPr>
              <a:defRPr>
                <a:latin typeface="Franklin Gothic Demi" panose="020B0703020102020204" pitchFamily="34" charset="0"/>
              </a:defRPr>
            </a:lvl1pPr>
          </a:lstStyle>
          <a:p>
            <a:r>
              <a:rPr lang="en-US" dirty="0" err="1" smtClean="0"/>
              <a:t>Tittel</a:t>
            </a:r>
            <a:endParaRPr lang="nb-NO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85232" y="1237451"/>
            <a:ext cx="4182582" cy="460750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 smtClean="0"/>
              <a:t>Tekst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18734" y="1237452"/>
            <a:ext cx="4456145" cy="460750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 smtClean="0"/>
              <a:t>Tekst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98151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unnstripe + søy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47058" y="115366"/>
            <a:ext cx="7546021" cy="1099976"/>
          </a:xfrm>
        </p:spPr>
        <p:txBody>
          <a:bodyPr anchor="ctr">
            <a:normAutofit/>
          </a:bodyPr>
          <a:lstStyle>
            <a:lvl1pPr algn="l">
              <a:defRPr sz="4400">
                <a:latin typeface="Franklin Gothic Demi" panose="020B0703020102020204" pitchFamily="34" charset="0"/>
              </a:defRPr>
            </a:lvl1pPr>
          </a:lstStyle>
          <a:p>
            <a:r>
              <a:rPr lang="en-US" dirty="0" err="1" smtClean="0"/>
              <a:t>Tittel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7058" y="1420427"/>
            <a:ext cx="7546020" cy="4563124"/>
          </a:xfrm>
        </p:spPr>
        <p:txBody>
          <a:bodyPr/>
          <a:lstStyle>
            <a:lvl1pPr marL="0" indent="0" algn="l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 err="1" smtClean="0"/>
              <a:t>Tekst</a:t>
            </a:r>
            <a:endParaRPr lang="nb-NO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209529452"/>
              </p:ext>
            </p:extLst>
          </p:nvPr>
        </p:nvGraphicFramePr>
        <p:xfrm>
          <a:off x="365173" y="287258"/>
          <a:ext cx="691269" cy="756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" name="Image" r:id="rId3" imgW="1487160" imgH="1627560" progId="Photoshop.Image.12">
                  <p:embed/>
                </p:oleObj>
              </mc:Choice>
              <mc:Fallback>
                <p:oleObj name="Image" r:id="rId3" imgW="1487160" imgH="162756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5173" y="287258"/>
                        <a:ext cx="691269" cy="756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495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unnstripe 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5232" y="223090"/>
            <a:ext cx="8789647" cy="861791"/>
          </a:xfrm>
        </p:spPr>
        <p:txBody>
          <a:bodyPr/>
          <a:lstStyle>
            <a:lvl1pPr>
              <a:defRPr>
                <a:latin typeface="Franklin Gothic Demi" panose="020B0703020102020204" pitchFamily="34" charset="0"/>
              </a:defRPr>
            </a:lvl1pPr>
          </a:lstStyle>
          <a:p>
            <a:r>
              <a:rPr lang="en-US" dirty="0" err="1" smtClean="0"/>
              <a:t>Tittel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85232" y="1491451"/>
            <a:ext cx="4182582" cy="460750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 smtClean="0"/>
              <a:t>Tekst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18734" y="1491452"/>
            <a:ext cx="4456145" cy="460750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 smtClean="0"/>
              <a:t>Tekst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80995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797" y="178701"/>
            <a:ext cx="8815527" cy="861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 smtClean="0"/>
              <a:t>Tittel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796" y="1419081"/>
            <a:ext cx="8815527" cy="4644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 smtClean="0"/>
              <a:t>Tekst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21477" y="1056166"/>
            <a:ext cx="1053846" cy="347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CF3AF-E09F-43FD-BAC9-F98D1076968B}" type="datetimeFigureOut">
              <a:rPr lang="nb-NO" smtClean="0"/>
              <a:pPr/>
              <a:t>29.03.2017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27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55" r:id="rId3"/>
    <p:sldLayoutId id="2147483669" r:id="rId4"/>
    <p:sldLayoutId id="2147483665" r:id="rId5"/>
    <p:sldLayoutId id="2147483667" r:id="rId6"/>
    <p:sldLayoutId id="2147483663" r:id="rId7"/>
    <p:sldLayoutId id="2147483649" r:id="rId8"/>
    <p:sldLayoutId id="2147483652" r:id="rId9"/>
    <p:sldLayoutId id="2147483660" r:id="rId10"/>
    <p:sldLayoutId id="2147483668" r:id="rId11"/>
    <p:sldLayoutId id="2147483661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206" y="1618911"/>
            <a:ext cx="7934325" cy="861791"/>
          </a:xfrm>
        </p:spPr>
        <p:txBody>
          <a:bodyPr/>
          <a:lstStyle/>
          <a:p>
            <a:r>
              <a:rPr lang="nb-NO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Levende lokaler</a:t>
            </a:r>
            <a:endParaRPr lang="nb-NO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dirty="0" smtClean="0"/>
              <a:t>Guri Mette Vestby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2814" y="2449404"/>
            <a:ext cx="7934325" cy="579437"/>
          </a:xfrm>
        </p:spPr>
        <p:txBody>
          <a:bodyPr/>
          <a:lstStyle/>
          <a:p>
            <a:r>
              <a:rPr lang="nb-NO" b="1" dirty="0" smtClean="0"/>
              <a:t> Midtveis i følgeevalueringen </a:t>
            </a:r>
            <a:endParaRPr lang="nb-NO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nb-NO" b="1" dirty="0" smtClean="0"/>
              <a:t>Seniorforsker</a:t>
            </a:r>
            <a:endParaRPr lang="nb-NO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b-NO" b="1" dirty="0" smtClean="0"/>
              <a:t>Avd. for Bolig-, steds – og  regionalforskning</a:t>
            </a:r>
            <a:endParaRPr lang="nb-NO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>
            <a:noAutofit/>
          </a:bodyPr>
          <a:lstStyle/>
          <a:p>
            <a:r>
              <a:rPr lang="nb-NO" sz="1400" b="1" dirty="0" smtClean="0"/>
              <a:t>41105001</a:t>
            </a:r>
            <a:endParaRPr lang="nb-NO" sz="1400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>
            <a:noAutofit/>
          </a:bodyPr>
          <a:lstStyle/>
          <a:p>
            <a:r>
              <a:rPr lang="nb-NO" sz="1400" b="1" dirty="0" smtClean="0"/>
              <a:t>guri-mette.vestby@nibr.hioa.no</a:t>
            </a:r>
            <a:endParaRPr lang="nb-NO" sz="1400" b="1" dirty="0"/>
          </a:p>
        </p:txBody>
      </p:sp>
    </p:spTree>
    <p:extLst>
      <p:ext uri="{BB962C8B-B14F-4D97-AF65-F5344CB8AC3E}">
        <p14:creationId xmlns:p14="http://schemas.microsoft.com/office/powerpoint/2010/main" val="284892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 tomme lokalene (2)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b="1" dirty="0">
                <a:solidFill>
                  <a:srgbClr val="FF0000"/>
                </a:solidFill>
              </a:rPr>
              <a:t>Ulike interesser</a:t>
            </a:r>
            <a:r>
              <a:rPr lang="nb-NO" b="1" dirty="0"/>
              <a:t>: </a:t>
            </a:r>
            <a:r>
              <a:rPr lang="nb-NO" dirty="0"/>
              <a:t> fra interesserte og velvillige som ønsker samarbeid til uinteresserte, skeptiske eller </a:t>
            </a:r>
            <a:r>
              <a:rPr lang="nb-NO" dirty="0" smtClean="0"/>
              <a:t>likegyldige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b="1" dirty="0" smtClean="0">
                <a:solidFill>
                  <a:srgbClr val="FF0000"/>
                </a:solidFill>
              </a:rPr>
              <a:t>Forståelse for hvorfor lite positiv respons</a:t>
            </a:r>
            <a:r>
              <a:rPr lang="nb-NO" dirty="0" smtClean="0"/>
              <a:t>: </a:t>
            </a:r>
          </a:p>
          <a:p>
            <a:pPr marL="1142983" lvl="1" indent="-457200"/>
            <a:r>
              <a:rPr lang="nb-NO" dirty="0" smtClean="0"/>
              <a:t>det koster noe av tid og penger</a:t>
            </a:r>
          </a:p>
          <a:p>
            <a:pPr marL="1142983" lvl="1" indent="-457200"/>
            <a:r>
              <a:rPr lang="nb-NO" dirty="0" smtClean="0"/>
              <a:t>ser ikke gevinstene på noe sikt: vitalisering av strøket</a:t>
            </a:r>
          </a:p>
          <a:p>
            <a:pPr marL="1142983" lvl="1" indent="-457200"/>
            <a:r>
              <a:rPr lang="nb-NO" dirty="0"/>
              <a:t>s</a:t>
            </a:r>
            <a:r>
              <a:rPr lang="nb-NO" dirty="0" smtClean="0"/>
              <a:t>kjønner ikke poenget med midlertidig aktivitet</a:t>
            </a:r>
          </a:p>
          <a:p>
            <a:pPr lvl="1" indent="0">
              <a:buNone/>
            </a:pPr>
            <a:endParaRPr lang="nb-NO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628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tomme lokalene (3)</a:t>
            </a:r>
            <a:endParaRPr lang="nb-N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20" y="1329400"/>
            <a:ext cx="8782956" cy="468741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nb-NO" b="1" dirty="0"/>
          </a:p>
          <a:p>
            <a:r>
              <a:rPr lang="nb-NO" b="1" dirty="0" smtClean="0">
                <a:solidFill>
                  <a:srgbClr val="FF0000"/>
                </a:solidFill>
              </a:rPr>
              <a:t>Forslag</a:t>
            </a:r>
            <a:r>
              <a:rPr lang="nb-NO" b="1" dirty="0">
                <a:solidFill>
                  <a:srgbClr val="FF0000"/>
                </a:solidFill>
              </a:rPr>
              <a:t> </a:t>
            </a:r>
            <a:r>
              <a:rPr lang="nb-NO" b="1" dirty="0" smtClean="0">
                <a:solidFill>
                  <a:srgbClr val="FF0000"/>
                </a:solidFill>
              </a:rPr>
              <a:t>!</a:t>
            </a:r>
            <a:endParaRPr lang="nb-NO" dirty="0" smtClean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b="1" dirty="0" smtClean="0"/>
              <a:t>Personlig kontakt </a:t>
            </a:r>
            <a:r>
              <a:rPr lang="nb-NO" dirty="0" smtClean="0"/>
              <a:t> med den enkelte gårdeier viktig</a:t>
            </a:r>
            <a:endParaRPr lang="nb-NO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b="1" dirty="0" smtClean="0"/>
              <a:t>Fyrtårn og spydspisser: </a:t>
            </a:r>
            <a:r>
              <a:rPr lang="nb-NO" dirty="0" smtClean="0"/>
              <a:t>spill på lag med dem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b="1" dirty="0" smtClean="0"/>
              <a:t>Skap blest</a:t>
            </a:r>
            <a:r>
              <a:rPr lang="nb-NO" dirty="0" smtClean="0"/>
              <a:t> om LL-idéen og få eiere til å melde seg</a:t>
            </a:r>
            <a:endParaRPr lang="nb-NO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b="1" dirty="0"/>
              <a:t>Lag egen </a:t>
            </a:r>
            <a:r>
              <a:rPr lang="nb-NO" b="1" dirty="0" smtClean="0"/>
              <a:t>oversikt</a:t>
            </a:r>
            <a:r>
              <a:rPr lang="nb-NO" dirty="0" smtClean="0"/>
              <a:t>/</a:t>
            </a:r>
            <a:r>
              <a:rPr lang="nb-NO" b="1" dirty="0" smtClean="0"/>
              <a:t>portal</a:t>
            </a:r>
            <a:r>
              <a:rPr lang="nb-NO" dirty="0" smtClean="0"/>
              <a:t> </a:t>
            </a:r>
            <a:r>
              <a:rPr lang="nb-NO" dirty="0"/>
              <a:t>over ledige lokaler</a:t>
            </a:r>
            <a:endParaRPr lang="nb-NO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b="1" dirty="0" smtClean="0"/>
              <a:t>Leieavtaler </a:t>
            </a:r>
            <a:r>
              <a:rPr lang="nb-NO" b="1" dirty="0"/>
              <a:t>for LL-bruk: </a:t>
            </a:r>
            <a:r>
              <a:rPr lang="nb-NO" dirty="0"/>
              <a:t>prøv ut og skaff erfaringer med ulik tidsramme, ulik type lokaler og forskjellig </a:t>
            </a:r>
            <a:r>
              <a:rPr lang="nb-NO" dirty="0" smtClean="0"/>
              <a:t>bruk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b="1" dirty="0" smtClean="0"/>
              <a:t>Regelverk: </a:t>
            </a:r>
            <a:r>
              <a:rPr lang="nb-NO" dirty="0" smtClean="0"/>
              <a:t>kommunen kan gjøre noe</a:t>
            </a:r>
            <a:endParaRPr lang="nb-NO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2060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Nasjonale regelverk som barriere 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20" y="1329400"/>
            <a:ext cx="8782956" cy="468741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 smtClean="0"/>
              <a:t>Branntilsyn, mattilsyn, </a:t>
            </a:r>
            <a:r>
              <a:rPr lang="nb-NO" dirty="0" err="1" smtClean="0"/>
              <a:t>eltilsyn</a:t>
            </a:r>
            <a:r>
              <a:rPr lang="nb-NO" dirty="0" smtClean="0"/>
              <a:t>, universell utforming...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 smtClean="0"/>
              <a:t>Brukstillatelse, bruksendring, søknadsprosesser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 smtClean="0"/>
              <a:t>Regelverket passer dårlig til korte midlertidigheter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 smtClean="0"/>
              <a:t>Regelverket skiller ikke på ulike formål/bruk 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 smtClean="0"/>
              <a:t>Vanskelig tilgjengelig regelverk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 smtClean="0"/>
              <a:t>Vanskelig å finne frem i «systemene og irrgangene»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 smtClean="0"/>
              <a:t>KMD jobber med saken og har hatt fagseminar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 smtClean="0"/>
              <a:t>St.meld. 18 (2016-2017) Bærekraftige byer og sterke distrikter: regjeringen vil vurdere forenklinger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0381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H</a:t>
            </a:r>
            <a:r>
              <a:rPr lang="nb-NO" dirty="0" smtClean="0"/>
              <a:t>va kan kommune  og LL gjøre?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20" y="1329400"/>
            <a:ext cx="8782956" cy="468741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b="1" dirty="0" smtClean="0">
                <a:solidFill>
                  <a:srgbClr val="FF0000"/>
                </a:solidFill>
              </a:rPr>
              <a:t>Smidighet og fleksibilitet</a:t>
            </a:r>
            <a:r>
              <a:rPr lang="nb-NO" b="1" dirty="0" smtClean="0"/>
              <a:t>. </a:t>
            </a:r>
            <a:r>
              <a:rPr lang="nb-NO" dirty="0" smtClean="0"/>
              <a:t>Kommunene kan tillate mer skjønn og større smidighet avhengig av type formål, type lokale, tid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b="1" dirty="0" smtClean="0">
                <a:solidFill>
                  <a:srgbClr val="FF0000"/>
                </a:solidFill>
              </a:rPr>
              <a:t>God og enkel informasjon</a:t>
            </a:r>
            <a:r>
              <a:rPr lang="nb-NO" b="1" dirty="0" smtClean="0"/>
              <a:t>. </a:t>
            </a:r>
            <a:r>
              <a:rPr lang="nb-NO" dirty="0" smtClean="0"/>
              <a:t>Utforme huskelister og enkle oppskrifter for hvordan gå frem, hva som kreves</a:t>
            </a:r>
            <a:endParaRPr lang="nb-NO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b="1" dirty="0" smtClean="0">
                <a:solidFill>
                  <a:srgbClr val="FF0000"/>
                </a:solidFill>
              </a:rPr>
              <a:t>1 kontaktperson i kommunen </a:t>
            </a:r>
            <a:r>
              <a:rPr lang="nb-NO" dirty="0" smtClean="0"/>
              <a:t>som informerer og viser vei, koordinerer ulike søknader/instanser til ett formål, hjelper spesielt de ikke-profesjonelle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1040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Kommune på tilbudssida for LL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 smtClean="0"/>
              <a:t> </a:t>
            </a:r>
            <a:r>
              <a:rPr lang="nb-NO" b="1" dirty="0" smtClean="0">
                <a:solidFill>
                  <a:srgbClr val="FF0000"/>
                </a:solidFill>
              </a:rPr>
              <a:t>Andre konkrete </a:t>
            </a:r>
            <a:r>
              <a:rPr lang="nb-NO" b="1" dirty="0">
                <a:solidFill>
                  <a:srgbClr val="FF0000"/>
                </a:solidFill>
              </a:rPr>
              <a:t>tiltak </a:t>
            </a:r>
            <a:r>
              <a:rPr lang="nb-NO" b="1" dirty="0" smtClean="0">
                <a:solidFill>
                  <a:srgbClr val="FF0000"/>
                </a:solidFill>
              </a:rPr>
              <a:t>og hjelp som LL-kommune</a:t>
            </a:r>
          </a:p>
          <a:p>
            <a:pPr marL="1142983" lvl="1" indent="-457200"/>
            <a:r>
              <a:rPr lang="nb-NO" dirty="0" smtClean="0"/>
              <a:t>finne / oversikt over ledige lokaler og eiere</a:t>
            </a:r>
          </a:p>
          <a:p>
            <a:pPr marL="1142983" lvl="1" indent="-457200"/>
            <a:r>
              <a:rPr lang="nb-NO" dirty="0"/>
              <a:t>gjøre det lett </a:t>
            </a:r>
            <a:r>
              <a:rPr lang="nb-NO" dirty="0" smtClean="0"/>
              <a:t>å bruke midlertidig  </a:t>
            </a:r>
            <a:r>
              <a:rPr lang="nb-NO" dirty="0"/>
              <a:t>kommunale lokaler</a:t>
            </a:r>
            <a:endParaRPr lang="nb-NO" dirty="0" smtClean="0"/>
          </a:p>
          <a:p>
            <a:pPr marL="1142983" lvl="1" indent="-457200"/>
            <a:r>
              <a:rPr lang="nb-NO" dirty="0" smtClean="0"/>
              <a:t>etablere </a:t>
            </a:r>
            <a:r>
              <a:rPr lang="nb-NO" dirty="0"/>
              <a:t>utstyrsbase for midlertidig bruk av lokaler</a:t>
            </a:r>
          </a:p>
          <a:p>
            <a:pPr marL="1142983" lvl="1" indent="-457200"/>
            <a:r>
              <a:rPr lang="nb-NO" dirty="0" smtClean="0"/>
              <a:t>etablere </a:t>
            </a:r>
            <a:r>
              <a:rPr lang="nb-NO" dirty="0"/>
              <a:t>et </a:t>
            </a:r>
            <a:r>
              <a:rPr lang="nb-NO" dirty="0" smtClean="0"/>
              <a:t>kontaktkontor/byutviklingssenter</a:t>
            </a:r>
          </a:p>
          <a:p>
            <a:pPr marL="1142983" lvl="1" indent="-457200"/>
            <a:r>
              <a:rPr lang="nb-NO" dirty="0"/>
              <a:t>bistå gründere eller frivillige med forretningskonsept</a:t>
            </a:r>
          </a:p>
          <a:p>
            <a:pPr marL="1142983" lvl="1" indent="-457200"/>
            <a:r>
              <a:rPr lang="nb-NO" dirty="0" smtClean="0"/>
              <a:t>+++++++++ 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9478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Kommuner som medspiller i LL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nb-NO" dirty="0" smtClean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b="1" dirty="0" smtClean="0">
                <a:solidFill>
                  <a:srgbClr val="FF0000"/>
                </a:solidFill>
              </a:rPr>
              <a:t>Holdning og praksis</a:t>
            </a:r>
            <a:r>
              <a:rPr lang="nb-NO" dirty="0" smtClean="0"/>
              <a:t>: kan være (mer) proaktiv og på tilbudssida, skape et klima for innovasjon, aktiv rolle i vitalisering av sentrum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dirty="0" smtClean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b="1" dirty="0" smtClean="0">
                <a:solidFill>
                  <a:srgbClr val="FF0000"/>
                </a:solidFill>
              </a:rPr>
              <a:t>Tilrettelegger og hjelper</a:t>
            </a:r>
            <a:r>
              <a:rPr lang="nb-NO" dirty="0" smtClean="0"/>
              <a:t>, rydde hindringer av veien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 smtClean="0"/>
              <a:t>Kommunens </a:t>
            </a:r>
            <a:r>
              <a:rPr lang="nb-NO" dirty="0"/>
              <a:t>rolle som </a:t>
            </a:r>
            <a:r>
              <a:rPr lang="nb-NO" b="1" dirty="0">
                <a:solidFill>
                  <a:srgbClr val="FF0000"/>
                </a:solidFill>
              </a:rPr>
              <a:t>samfunnsutvikler</a:t>
            </a:r>
            <a:r>
              <a:rPr lang="nb-NO" dirty="0"/>
              <a:t> </a:t>
            </a:r>
            <a:r>
              <a:rPr lang="nb-NO" dirty="0" smtClean="0"/>
              <a:t>&amp; </a:t>
            </a:r>
            <a:r>
              <a:rPr lang="nb-NO" b="1" dirty="0" err="1" smtClean="0">
                <a:solidFill>
                  <a:srgbClr val="FF0000"/>
                </a:solidFill>
              </a:rPr>
              <a:t>byutvikler</a:t>
            </a:r>
            <a:endParaRPr lang="nb-NO" b="1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dirty="0" smtClean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6390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" y="230216"/>
            <a:ext cx="8978265" cy="861791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nb-NO" b="1" dirty="0" smtClean="0">
                <a:latin typeface="Arial" panose="020B0604020202020204" pitchFamily="34" charset="0"/>
                <a:cs typeface="Arial" panose="020B0604020202020204" pitchFamily="34" charset="0"/>
              </a:rPr>
              <a:t>Omkransende aktiviteter byutvikling</a:t>
            </a:r>
            <a:br>
              <a:rPr lang="nb-NO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nb-NO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gjensidig påvirkning - </a:t>
            </a:r>
            <a:endParaRPr lang="nb-NO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20" y="1329400"/>
            <a:ext cx="8782956" cy="468741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b="1" dirty="0">
                <a:solidFill>
                  <a:srgbClr val="FF0000"/>
                </a:solidFill>
              </a:rPr>
              <a:t>Diverse planer og </a:t>
            </a:r>
            <a:r>
              <a:rPr lang="nb-NO" b="1" dirty="0" smtClean="0">
                <a:solidFill>
                  <a:srgbClr val="FF0000"/>
                </a:solidFill>
              </a:rPr>
              <a:t>prosjekter</a:t>
            </a:r>
            <a:endParaRPr lang="nb-NO" b="1" dirty="0">
              <a:solidFill>
                <a:srgbClr val="FF0000"/>
              </a:solidFill>
            </a:endParaRPr>
          </a:p>
          <a:p>
            <a:pPr marL="1142983" lvl="1" indent="-457200"/>
            <a:r>
              <a:rPr lang="nb-NO" dirty="0" smtClean="0"/>
              <a:t>Som gatebruksplan</a:t>
            </a:r>
            <a:r>
              <a:rPr lang="nb-NO" dirty="0"/>
              <a:t>, sentrumsplan, boligsatsing i sentrum, kulturplan,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b="1" dirty="0" smtClean="0">
                <a:solidFill>
                  <a:srgbClr val="FF0000"/>
                </a:solidFill>
              </a:rPr>
              <a:t>Stedsidentitet og identitetsbyggende prosesser</a:t>
            </a:r>
          </a:p>
          <a:p>
            <a:pPr marL="1142983" lvl="1" indent="-457200"/>
            <a:r>
              <a:rPr lang="nb-NO" dirty="0" smtClean="0"/>
              <a:t>Som «Typisk Lærdal»- designprosesser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b="1" dirty="0" smtClean="0">
                <a:solidFill>
                  <a:srgbClr val="FF0000"/>
                </a:solidFill>
              </a:rPr>
              <a:t>Møteplasser, café-foredrag, workshops om </a:t>
            </a:r>
            <a:r>
              <a:rPr lang="nb-NO" b="1" dirty="0" err="1" smtClean="0">
                <a:solidFill>
                  <a:srgbClr val="FF0000"/>
                </a:solidFill>
              </a:rPr>
              <a:t>by-og</a:t>
            </a:r>
            <a:r>
              <a:rPr lang="nb-NO" b="1" dirty="0" smtClean="0">
                <a:solidFill>
                  <a:srgbClr val="FF0000"/>
                </a:solidFill>
              </a:rPr>
              <a:t> stedsutvikling </a:t>
            </a:r>
          </a:p>
          <a:p>
            <a:pPr marL="1142983" lvl="1" indent="-457200"/>
            <a:r>
              <a:rPr lang="nb-NO" dirty="0" smtClean="0"/>
              <a:t>Som </a:t>
            </a:r>
            <a:r>
              <a:rPr lang="nb-NO" dirty="0" smtClean="0"/>
              <a:t>innbyggermedvirkning eller debatter om attraktive byrom/uterom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9906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 smtClean="0"/>
              <a:t>Stedsbildenes</a:t>
            </a:r>
            <a:r>
              <a:rPr lang="nb-NO" dirty="0" smtClean="0"/>
              <a:t> betydning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20" y="1329400"/>
            <a:ext cx="8782956" cy="468741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 smtClean="0"/>
              <a:t>Forestillinger om </a:t>
            </a:r>
            <a:r>
              <a:rPr lang="nb-NO" dirty="0" smtClean="0"/>
              <a:t>stedet/ </a:t>
            </a:r>
            <a:r>
              <a:rPr lang="nb-NO" dirty="0" smtClean="0"/>
              <a:t>byens sentrum i fortid, nåtid og fremtid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 smtClean="0"/>
              <a:t>Alle involverte aktører og samspillpartnere, og politikere og fagfolk i kommunen bygger og ombygger forestillinger om stedet, mer og mindre bevisst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 smtClean="0"/>
              <a:t>Dette legger definitivt føringer på beslutninger og handlinger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 smtClean="0"/>
              <a:t>Kime til konflikt eller til alliansebygging?</a:t>
            </a:r>
            <a:endParaRPr lang="nb-NO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6056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LL tydeliggjør det store spørsmålet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20" y="1329400"/>
            <a:ext cx="8782956" cy="468741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 smtClean="0"/>
              <a:t>Vitalisering av sentrum = revitalisering = rekonstruksjon?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 smtClean="0"/>
              <a:t>Tilbake til  det det engang var?</a:t>
            </a:r>
            <a:endParaRPr lang="nb-NO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b="1" dirty="0" smtClean="0">
                <a:solidFill>
                  <a:srgbClr val="FF0000"/>
                </a:solidFill>
              </a:rPr>
              <a:t>Hva skal fremtidens bysentrum være?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 smtClean="0"/>
              <a:t>Formes av hvem?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 smtClean="0"/>
              <a:t>For hvem?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 smtClean="0"/>
              <a:t>Frigjørende med nye perspektiver og eksempler?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7680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LL åpner for å tenke nytt om sentrum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20" y="1329400"/>
            <a:ext cx="9029780" cy="468741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 smtClean="0"/>
              <a:t>Andre typer handel og salgsaktiviteter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 smtClean="0"/>
              <a:t>Opplevelser kunst, design, kultur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 smtClean="0"/>
              <a:t>Møteplasser som er inkluderende på nye måter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 smtClean="0"/>
              <a:t>Samlokalisering av enkeltstående gründere, kunstnere, sosiale entreprenører, kulturarbeidere…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 smtClean="0"/>
              <a:t>Dynamisk, omskiftelig, det uventede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 smtClean="0"/>
              <a:t>Skaper nysgjerrighet 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 smtClean="0"/>
              <a:t>Inspirerer andre?</a:t>
            </a:r>
            <a:endParaRPr lang="nb-NO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5830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043" y="423399"/>
            <a:ext cx="8782957" cy="861791"/>
          </a:xfrm>
        </p:spPr>
        <p:txBody>
          <a:bodyPr>
            <a:noAutofit/>
          </a:bodyPr>
          <a:lstStyle/>
          <a:p>
            <a:r>
              <a:rPr lang="nb-NO" sz="3200" b="1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«Levende lokaler» (LL) </a:t>
            </a:r>
            <a:br>
              <a:rPr lang="nb-NO" sz="3200" b="1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</a:br>
            <a:r>
              <a:rPr lang="nb-NO" sz="3200" b="1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i halvdøde sentrumsområder…..</a:t>
            </a:r>
            <a:endParaRPr lang="nb-NO" sz="3200" b="1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nb-NO" sz="24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2400" dirty="0" smtClean="0"/>
              <a:t>Lokaler som mangler aktivitet: finne driftere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2400" dirty="0" smtClean="0"/>
              <a:t>Aktiviteter som mangler lokaler: finne lokaler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nb-NO" sz="24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2400" dirty="0" smtClean="0"/>
              <a:t>Relativt enkelt konsept?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2400" dirty="0" smtClean="0"/>
              <a:t>Relativt komplisert LL-modell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417004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LL –metoden og verktøyene 2016-18</a:t>
            </a:r>
            <a:br>
              <a:rPr lang="nb-NO" dirty="0" smtClean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 smtClean="0"/>
              <a:t>Katalysator for endring: fornyelsen av bysentrum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 smtClean="0"/>
              <a:t>En plattform for nye allianser og fellesskap for levende sentrumsområder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 smtClean="0"/>
              <a:t>Utforsker hindringer og barrierer og tar tak i dem!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 smtClean="0"/>
              <a:t>Eksperimenterer og skaper klima for innovasjon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 smtClean="0"/>
              <a:t>Avdekker behov for konkrete verktøy og prøver ut verktøy, virkemidler, nye grep og arbeidsformer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 smtClean="0"/>
              <a:t>Utprøver ulike økonomiske modeller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 smtClean="0"/>
              <a:t>Fremmer delingskultur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nb-NO" b="1" dirty="0" smtClean="0"/>
              <a:t>LL: Typisk innovative metoder!  </a:t>
            </a:r>
            <a:r>
              <a:rPr lang="nb-NO" b="1" dirty="0" smtClean="0">
                <a:solidFill>
                  <a:srgbClr val="FF0000"/>
                </a:solidFill>
              </a:rPr>
              <a:t>LL-modell 2018 ?</a:t>
            </a:r>
          </a:p>
        </p:txBody>
      </p:sp>
    </p:spTree>
    <p:extLst>
      <p:ext uri="{BB962C8B-B14F-4D97-AF65-F5344CB8AC3E}">
        <p14:creationId xmlns:p14="http://schemas.microsoft.com/office/powerpoint/2010/main" val="171522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Min fortelling fra april 2016 til nå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b="1" dirty="0" smtClean="0">
                <a:solidFill>
                  <a:srgbClr val="FF0000"/>
                </a:solidFill>
              </a:rPr>
              <a:t>Innhold i presentasjonen</a:t>
            </a:r>
          </a:p>
          <a:p>
            <a:pPr marL="457200" indent="-457200">
              <a:buFontTx/>
              <a:buChar char="-"/>
            </a:pPr>
            <a:r>
              <a:rPr lang="nb-NO" dirty="0" smtClean="0"/>
              <a:t>Hva karakteriserer LL-prosjektene?</a:t>
            </a:r>
            <a:endParaRPr lang="nb-NO" dirty="0" smtClean="0"/>
          </a:p>
          <a:p>
            <a:pPr marL="457200" indent="-457200">
              <a:buFontTx/>
              <a:buChar char="-"/>
            </a:pPr>
            <a:r>
              <a:rPr lang="nb-NO" dirty="0" smtClean="0"/>
              <a:t>Hva innebærer dette arbeidet?</a:t>
            </a:r>
          </a:p>
          <a:p>
            <a:pPr marL="457200" indent="-457200">
              <a:buFontTx/>
              <a:buChar char="-"/>
            </a:pPr>
            <a:r>
              <a:rPr lang="nb-NO" dirty="0" smtClean="0"/>
              <a:t>Hva er viktige betingelser og gode grep?</a:t>
            </a:r>
          </a:p>
          <a:p>
            <a:pPr marL="457200" indent="-457200">
              <a:buFontTx/>
              <a:buChar char="-"/>
            </a:pPr>
            <a:r>
              <a:rPr lang="nb-NO" dirty="0" smtClean="0"/>
              <a:t>Hva er spesielle utfordringer og hvordan løse dem?</a:t>
            </a:r>
          </a:p>
          <a:p>
            <a:pPr marL="457200" indent="-457200">
              <a:buFontTx/>
              <a:buChar char="-"/>
            </a:pPr>
            <a:r>
              <a:rPr lang="nb-NO" dirty="0" smtClean="0"/>
              <a:t>Hva bør jobbes med/prøves ut fremover?</a:t>
            </a:r>
          </a:p>
          <a:p>
            <a:pPr marL="457200" indent="-457200">
              <a:buFontTx/>
              <a:buChar char="-"/>
            </a:pPr>
            <a:endParaRPr lang="nb-NO" dirty="0"/>
          </a:p>
          <a:p>
            <a:pPr marL="457200" indent="-457200">
              <a:buFontTx/>
              <a:buChar char="-"/>
            </a:pPr>
            <a:endParaRPr lang="nb-NO" dirty="0" smtClean="0"/>
          </a:p>
          <a:p>
            <a:pPr marL="457200" indent="-457200">
              <a:buFontTx/>
              <a:buChar char="-"/>
            </a:pPr>
            <a:r>
              <a:rPr lang="nb-NO" dirty="0" smtClean="0"/>
              <a:t>Rapporten blir tilgjengelig : nettsidene NIBR og DOGA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5549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Hvilke aktiviteter gir lokalene liv 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20" y="1329400"/>
            <a:ext cx="8782956" cy="468741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 smtClean="0"/>
              <a:t>Oppstart: åpen og søkende…litt virrende…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b="1" dirty="0" smtClean="0">
                <a:solidFill>
                  <a:srgbClr val="FF0000"/>
                </a:solidFill>
              </a:rPr>
              <a:t>Fra relativt smal til større bredde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/>
              <a:t>Blinket ut: </a:t>
            </a:r>
          </a:p>
          <a:p>
            <a:pPr marL="1142983" lvl="1" indent="-457200"/>
            <a:r>
              <a:rPr lang="nb-NO" dirty="0"/>
              <a:t>Kunst/kultur (mest)</a:t>
            </a:r>
          </a:p>
          <a:p>
            <a:pPr marL="1142983" lvl="1" indent="-457200"/>
            <a:r>
              <a:rPr lang="nb-NO" dirty="0"/>
              <a:t>Næring</a:t>
            </a:r>
          </a:p>
          <a:p>
            <a:pPr marL="1142983" lvl="1" indent="-457200"/>
            <a:r>
              <a:rPr lang="nb-NO" dirty="0"/>
              <a:t>Frivillighet (minst)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/>
              <a:t>Utvides etter hvert: </a:t>
            </a:r>
          </a:p>
          <a:p>
            <a:pPr marL="1142983" lvl="1" indent="-457200"/>
            <a:r>
              <a:rPr lang="nb-NO" dirty="0" smtClean="0"/>
              <a:t>Sosiale </a:t>
            </a:r>
            <a:r>
              <a:rPr lang="nb-NO" dirty="0"/>
              <a:t>aktiviteter og sosialt entreprenørskap</a:t>
            </a:r>
          </a:p>
          <a:p>
            <a:pPr marL="1142983" lvl="1" indent="-457200"/>
            <a:r>
              <a:rPr lang="nb-NO" dirty="0" smtClean="0"/>
              <a:t>Kommunale </a:t>
            </a:r>
            <a:r>
              <a:rPr lang="nb-NO" dirty="0"/>
              <a:t>virksomheter og </a:t>
            </a:r>
            <a:r>
              <a:rPr lang="nb-NO" dirty="0" smtClean="0"/>
              <a:t>aktiviteter</a:t>
            </a:r>
          </a:p>
          <a:p>
            <a:pPr marL="1142983" lvl="1" indent="-457200"/>
            <a:r>
              <a:rPr lang="nb-NO" dirty="0" err="1" smtClean="0"/>
              <a:t>Uteromsaktiviteter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1903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Hvilke aktiviteter gir lokalene liv 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20" y="1329400"/>
            <a:ext cx="8782956" cy="4687410"/>
          </a:xfrm>
        </p:spPr>
        <p:txBody>
          <a:bodyPr/>
          <a:lstStyle/>
          <a:p>
            <a:r>
              <a:rPr lang="nb-NO" b="1" dirty="0" smtClean="0">
                <a:solidFill>
                  <a:srgbClr val="FF0000"/>
                </a:solidFill>
              </a:rPr>
              <a:t>Spennvidden begynner å bli stor. </a:t>
            </a:r>
          </a:p>
          <a:p>
            <a:endParaRPr lang="nb-NO" b="1" dirty="0"/>
          </a:p>
          <a:p>
            <a:r>
              <a:rPr lang="nb-NO" b="1" dirty="0" smtClean="0"/>
              <a:t>Eksempler:</a:t>
            </a:r>
          </a:p>
          <a:p>
            <a:r>
              <a:rPr lang="nb-NO" dirty="0" smtClean="0"/>
              <a:t>Gallerikafé, folkeverksted, </a:t>
            </a:r>
            <a:r>
              <a:rPr lang="nb-NO" dirty="0" err="1"/>
              <a:t>b</a:t>
            </a:r>
            <a:r>
              <a:rPr lang="nb-NO" dirty="0" err="1" smtClean="0"/>
              <a:t>ylab</a:t>
            </a:r>
            <a:r>
              <a:rPr lang="nb-NO" dirty="0" smtClean="0"/>
              <a:t>, </a:t>
            </a:r>
            <a:r>
              <a:rPr lang="nb-NO" dirty="0" err="1" smtClean="0"/>
              <a:t>designstudio</a:t>
            </a:r>
            <a:r>
              <a:rPr lang="nb-NO" dirty="0" smtClean="0"/>
              <a:t>, workshops, </a:t>
            </a:r>
            <a:r>
              <a:rPr lang="nb-NO" dirty="0" err="1" smtClean="0"/>
              <a:t>lyslek</a:t>
            </a:r>
            <a:r>
              <a:rPr lang="nb-NO" dirty="0" smtClean="0"/>
              <a:t> for barn, ambulerende moské, gjenbrukssalg, debatter, co-</a:t>
            </a:r>
            <a:r>
              <a:rPr lang="nb-NO" dirty="0" err="1" smtClean="0"/>
              <a:t>workingspace</a:t>
            </a:r>
            <a:r>
              <a:rPr lang="nb-NO" dirty="0" smtClean="0"/>
              <a:t> for gründere eller for kunstnere, festivalkontor, konserter, barnekunstverksted, musikalsk øvingslokale+++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8740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Nyskapende elementer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20" y="1329400"/>
            <a:ext cx="8782956" cy="468741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 smtClean="0"/>
              <a:t>Tester ut konsepter og eksperimenterer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 smtClean="0"/>
              <a:t>Begynnende forretningsidéer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 smtClean="0"/>
              <a:t>Nye publikumsrettede aktiviteter og </a:t>
            </a:r>
            <a:r>
              <a:rPr lang="nb-NO" dirty="0" err="1" smtClean="0"/>
              <a:t>events</a:t>
            </a:r>
            <a:endParaRPr lang="nb-NO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 smtClean="0"/>
              <a:t>Nye former for arbeidsfellesskap/samlokaliseringer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 smtClean="0"/>
              <a:t>Profesjonelle kobles med frivillige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 smtClean="0"/>
              <a:t>Nye relasjoner og nettverk skapes/etableres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258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LL-metoden er en sosial metode, - et stor relasjonelt prosjekt!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 smtClean="0"/>
              <a:t>Etablerer </a:t>
            </a:r>
            <a:r>
              <a:rPr lang="nb-NO" dirty="0" smtClean="0">
                <a:solidFill>
                  <a:srgbClr val="FF0000"/>
                </a:solidFill>
              </a:rPr>
              <a:t>personlige kontakter med et vidt spekter </a:t>
            </a:r>
            <a:r>
              <a:rPr lang="nb-NO" dirty="0" smtClean="0"/>
              <a:t>av ulike gårdeiere og potensielle driftere med idéer, ønsker, behov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 smtClean="0"/>
              <a:t>Etablerer nye </a:t>
            </a:r>
            <a:r>
              <a:rPr lang="nb-NO" dirty="0" smtClean="0">
                <a:solidFill>
                  <a:srgbClr val="FF0000"/>
                </a:solidFill>
              </a:rPr>
              <a:t>samarbeidskonstellasjoner</a:t>
            </a:r>
            <a:r>
              <a:rPr lang="nb-NO" dirty="0">
                <a:solidFill>
                  <a:srgbClr val="FF0000"/>
                </a:solidFill>
              </a:rPr>
              <a:t> </a:t>
            </a:r>
            <a:r>
              <a:rPr lang="nb-NO" dirty="0" smtClean="0">
                <a:solidFill>
                  <a:srgbClr val="FF0000"/>
                </a:solidFill>
              </a:rPr>
              <a:t>og nettverk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 smtClean="0"/>
              <a:t>Er viktig </a:t>
            </a:r>
            <a:r>
              <a:rPr lang="nb-NO" dirty="0" smtClean="0">
                <a:solidFill>
                  <a:srgbClr val="FF0000"/>
                </a:solidFill>
              </a:rPr>
              <a:t>støttespiller</a:t>
            </a:r>
            <a:r>
              <a:rPr lang="nb-NO" dirty="0" smtClean="0"/>
              <a:t> for kreative enkeltpersoner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 smtClean="0"/>
              <a:t>Jobber med å </a:t>
            </a:r>
            <a:r>
              <a:rPr lang="nb-NO" dirty="0" smtClean="0">
                <a:solidFill>
                  <a:srgbClr val="FF0000"/>
                </a:solidFill>
              </a:rPr>
              <a:t>forankre idéen </a:t>
            </a:r>
            <a:r>
              <a:rPr lang="nb-NO" dirty="0" smtClean="0"/>
              <a:t>hos politikere og allmenhet: snakker, inviterer inn, argumenterer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 smtClean="0"/>
              <a:t>Bygger ned </a:t>
            </a:r>
            <a:r>
              <a:rPr lang="nb-NO" dirty="0" smtClean="0">
                <a:solidFill>
                  <a:srgbClr val="FF0000"/>
                </a:solidFill>
              </a:rPr>
              <a:t>skjulte relasjonelle barrierer</a:t>
            </a:r>
            <a:r>
              <a:rPr lang="nb-NO" dirty="0" smtClean="0"/>
              <a:t>: sentrale aktørers skepsis, motstand eller fravær av oppslutning</a:t>
            </a:r>
            <a:endParaRPr lang="nb-NO" dirty="0" smtClean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6540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Arbeid «</a:t>
            </a:r>
            <a:r>
              <a:rPr lang="nb-NO" dirty="0" err="1" smtClean="0"/>
              <a:t>onstage</a:t>
            </a:r>
            <a:r>
              <a:rPr lang="nb-NO" dirty="0" smtClean="0"/>
              <a:t>» og «</a:t>
            </a:r>
            <a:r>
              <a:rPr lang="nb-NO" dirty="0" err="1" smtClean="0"/>
              <a:t>backstage</a:t>
            </a:r>
            <a:r>
              <a:rPr lang="nb-NO" dirty="0" smtClean="0"/>
              <a:t>»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 smtClean="0"/>
              <a:t>De direkte og åpenlyse arbeidsoppgavene med lokalene og aktivitetene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 smtClean="0"/>
              <a:t>Det indirekte arbeidet «i kulissene» er mindre synlig, men likeså viktig!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5684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 tomme lokalene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65736" y="1171977"/>
            <a:ext cx="8782956" cy="4909227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b="1" dirty="0" smtClean="0">
                <a:solidFill>
                  <a:srgbClr val="FF0000"/>
                </a:solidFill>
              </a:rPr>
              <a:t>Ulike </a:t>
            </a:r>
            <a:r>
              <a:rPr lang="nb-NO" b="1" dirty="0">
                <a:solidFill>
                  <a:srgbClr val="FF0000"/>
                </a:solidFill>
              </a:rPr>
              <a:t>type lokaler</a:t>
            </a:r>
            <a:r>
              <a:rPr lang="nb-NO" b="1" dirty="0"/>
              <a:t>: </a:t>
            </a:r>
            <a:r>
              <a:rPr lang="nb-NO" dirty="0"/>
              <a:t> tomme butikklokaler, verksteder, fabrikklokaler, produksjonslokaler, kontorer, </a:t>
            </a:r>
            <a:r>
              <a:rPr lang="nb-NO" dirty="0" smtClean="0"/>
              <a:t>leiligheter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b="1" dirty="0" smtClean="0">
                <a:solidFill>
                  <a:srgbClr val="FF0000"/>
                </a:solidFill>
              </a:rPr>
              <a:t>Oversikt</a:t>
            </a:r>
            <a:r>
              <a:rPr lang="nb-NO" b="1" dirty="0" smtClean="0"/>
              <a:t>: </a:t>
            </a:r>
            <a:r>
              <a:rPr lang="nb-NO" dirty="0" smtClean="0"/>
              <a:t> å finne </a:t>
            </a:r>
            <a:r>
              <a:rPr lang="nb-NO" dirty="0"/>
              <a:t>dem og få kontakt med </a:t>
            </a:r>
            <a:r>
              <a:rPr lang="nb-NO" dirty="0" smtClean="0"/>
              <a:t>eierne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b="1" dirty="0" smtClean="0">
                <a:solidFill>
                  <a:srgbClr val="FF0000"/>
                </a:solidFill>
              </a:rPr>
              <a:t>Ulike </a:t>
            </a:r>
            <a:r>
              <a:rPr lang="nb-NO" b="1" dirty="0">
                <a:solidFill>
                  <a:srgbClr val="FF0000"/>
                </a:solidFill>
              </a:rPr>
              <a:t>type eierskap </a:t>
            </a:r>
            <a:r>
              <a:rPr lang="nb-NO" dirty="0"/>
              <a:t>fra profesjonelle/store eiendomsutviklere som eier flere gårder til enkeltpersoner som har arvet en bolig eller et nedlagt </a:t>
            </a:r>
            <a:r>
              <a:rPr lang="nb-NO" dirty="0" smtClean="0"/>
              <a:t>butikklokale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b="1" dirty="0">
                <a:solidFill>
                  <a:srgbClr val="FF0000"/>
                </a:solidFill>
              </a:rPr>
              <a:t>Utfordring</a:t>
            </a:r>
            <a:r>
              <a:rPr lang="nb-NO" dirty="0"/>
              <a:t> å forhandle med svært  ulike type gårdeiere </a:t>
            </a:r>
            <a:r>
              <a:rPr lang="nb-NO" dirty="0" err="1"/>
              <a:t>mhp</a:t>
            </a:r>
            <a:r>
              <a:rPr lang="nb-NO" dirty="0"/>
              <a:t>. </a:t>
            </a:r>
            <a:r>
              <a:rPr lang="nb-NO" dirty="0" smtClean="0"/>
              <a:t>strategier, retorikk </a:t>
            </a:r>
            <a:r>
              <a:rPr lang="nb-NO" dirty="0"/>
              <a:t>og argumenter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263500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NIBR norsk 2016">
  <a:themeElements>
    <a:clrScheme name="Custom 1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86A795"/>
      </a:accent1>
      <a:accent2>
        <a:srgbClr val="AEC4B8"/>
      </a:accent2>
      <a:accent3>
        <a:srgbClr val="33473C"/>
      </a:accent3>
      <a:accent4>
        <a:srgbClr val="877852"/>
      </a:accent4>
      <a:accent5>
        <a:srgbClr val="D6E1DB"/>
      </a:accent5>
      <a:accent6>
        <a:srgbClr val="3F762A"/>
      </a:accent6>
      <a:hlink>
        <a:srgbClr val="0989B1"/>
      </a:hlink>
      <a:folHlink>
        <a:srgbClr val="455F51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7AF21665-96BF-436E-BAFD-D5D929F3C9E6}" vid="{A8172E19-954B-40E4-AB61-E47221CEBA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NIBR_PP_2016_no</Template>
  <TotalTime>339</TotalTime>
  <Words>984</Words>
  <Application>Microsoft Office PowerPoint</Application>
  <PresentationFormat>Skjermfremvisning (4:3)</PresentationFormat>
  <Paragraphs>171</Paragraphs>
  <Slides>20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2" baseType="lpstr">
      <vt:lpstr>NIBR norsk 2016</vt:lpstr>
      <vt:lpstr>Image</vt:lpstr>
      <vt:lpstr>Levende lokaler</vt:lpstr>
      <vt:lpstr>«Levende lokaler» (LL)  i halvdøde sentrumsområder…..</vt:lpstr>
      <vt:lpstr>Min fortelling fra april 2016 til nå</vt:lpstr>
      <vt:lpstr>Hvilke aktiviteter gir lokalene liv </vt:lpstr>
      <vt:lpstr>Hvilke aktiviteter gir lokalene liv </vt:lpstr>
      <vt:lpstr>Nyskapende elementer</vt:lpstr>
      <vt:lpstr>LL-metoden er en sosial metode, - et stor relasjonelt prosjekt!</vt:lpstr>
      <vt:lpstr>Arbeid «onstage» og «backstage»</vt:lpstr>
      <vt:lpstr>De tomme lokalene</vt:lpstr>
      <vt:lpstr>De tomme lokalene (2)</vt:lpstr>
      <vt:lpstr>De tomme lokalene (3)</vt:lpstr>
      <vt:lpstr>Nasjonale regelverk som barriere </vt:lpstr>
      <vt:lpstr>Hva kan kommune  og LL gjøre?</vt:lpstr>
      <vt:lpstr>Kommune på tilbudssida for LL</vt:lpstr>
      <vt:lpstr>Kommuner som medspiller i LL</vt:lpstr>
      <vt:lpstr>Omkransende aktiviteter byutvikling - gjensidig påvirkning - </vt:lpstr>
      <vt:lpstr>Stedsbildenes betydning</vt:lpstr>
      <vt:lpstr>LL tydeliggjør det store spørsmålet</vt:lpstr>
      <vt:lpstr>LL åpner for å tenke nytt om sentrum</vt:lpstr>
      <vt:lpstr> LL –metoden og verktøyene 2016-18 </vt:lpstr>
    </vt:vector>
  </TitlesOfParts>
  <Company>Høgskolen i Oslo og Akershus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axxa</dc:title>
  <dc:creator>Guri Mette Vestby</dc:creator>
  <cp:lastModifiedBy>Guri Mette</cp:lastModifiedBy>
  <cp:revision>89</cp:revision>
  <dcterms:created xsi:type="dcterms:W3CDTF">2017-03-29T10:24:20Z</dcterms:created>
  <dcterms:modified xsi:type="dcterms:W3CDTF">2017-03-29T18:11:28Z</dcterms:modified>
</cp:coreProperties>
</file>